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74" r:id="rId2"/>
    <p:sldId id="276" r:id="rId3"/>
    <p:sldId id="610" r:id="rId4"/>
    <p:sldId id="587" r:id="rId5"/>
    <p:sldId id="664" r:id="rId6"/>
    <p:sldId id="635" r:id="rId7"/>
    <p:sldId id="686" r:id="rId8"/>
    <p:sldId id="687" r:id="rId9"/>
    <p:sldId id="701" r:id="rId10"/>
    <p:sldId id="688" r:id="rId11"/>
    <p:sldId id="700" r:id="rId12"/>
    <p:sldId id="689" r:id="rId13"/>
    <p:sldId id="690" r:id="rId14"/>
    <p:sldId id="691" r:id="rId15"/>
    <p:sldId id="692" r:id="rId16"/>
    <p:sldId id="693" r:id="rId17"/>
    <p:sldId id="694" r:id="rId18"/>
    <p:sldId id="695" r:id="rId19"/>
    <p:sldId id="696" r:id="rId20"/>
    <p:sldId id="697" r:id="rId21"/>
    <p:sldId id="698" r:id="rId22"/>
    <p:sldId id="699" r:id="rId23"/>
    <p:sldId id="586" r:id="rId24"/>
    <p:sldId id="528" r:id="rId25"/>
    <p:sldId id="4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разширение" id="{B9F6E15E-4845-4AE3-8AD1-1800D8DFA388}">
          <p14:sldIdLst>
            <p14:sldId id="610"/>
            <p14:sldId id="587"/>
          </p14:sldIdLst>
        </p14:section>
        <p14:section name="Добавяне на разширения" id="{BDD1AE39-3CC6-4543-88C2-EEC2CB56FB68}">
          <p14:sldIdLst>
            <p14:sldId id="664"/>
            <p14:sldId id="635"/>
            <p14:sldId id="686"/>
            <p14:sldId id="687"/>
          </p14:sldIdLst>
        </p14:section>
        <p14:section name="Чертаене на фигури" id="{F4B76974-747A-4BF1-9DB1-EB905D76B652}">
          <p14:sldIdLst>
            <p14:sldId id="701"/>
            <p14:sldId id="688"/>
            <p14:sldId id="700"/>
            <p14:sldId id="689"/>
            <p14:sldId id="690"/>
          </p14:sldIdLst>
        </p14:section>
        <p14:section name="Променливи" id="{2B04FC78-07A9-48C6-BE6F-AADD9E137A9B}">
          <p14:sldIdLst>
            <p14:sldId id="691"/>
            <p14:sldId id="692"/>
            <p14:sldId id="693"/>
            <p14:sldId id="694"/>
            <p14:sldId id="695"/>
          </p14:sldIdLst>
        </p14:section>
        <p14:section name="Използване на променлива" id="{2150ED75-4B92-498B-9891-528120BE32EE}">
          <p14:sldIdLst>
            <p14:sldId id="696"/>
            <p14:sldId id="697"/>
            <p14:sldId id="698"/>
            <p14:sldId id="699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7" autoAdjust="0"/>
    <p:restoredTop sz="94609" autoAdjust="0"/>
  </p:normalViewPr>
  <p:slideViewPr>
    <p:cSldViewPr snapToGrid="0" showGuides="1">
      <p:cViewPr varScale="1">
        <p:scale>
          <a:sx n="107" d="100"/>
          <a:sy n="107" d="100"/>
        </p:scale>
        <p:origin x="396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0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Създаване на графични изображения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Изчертаване на фигури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102" y="1267297"/>
            <a:ext cx="12115898" cy="5201066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За изчертаване на фигури ще ни е нужно разширението „</a:t>
            </a:r>
            <a:r>
              <a:rPr lang="bg-BG" sz="3200" b="1" dirty="0" smtClean="0"/>
              <a:t>Молив</a:t>
            </a:r>
            <a:r>
              <a:rPr lang="bg-BG" sz="3200" dirty="0" smtClean="0"/>
              <a:t>“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Чертаене на фигури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76965"/>
              </p:ext>
            </p:extLst>
          </p:nvPr>
        </p:nvGraphicFramePr>
        <p:xfrm>
          <a:off x="1170843" y="2105467"/>
          <a:ext cx="10067190" cy="4180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595">
                  <a:extLst>
                    <a:ext uri="{9D8B030D-6E8A-4147-A177-3AD203B41FA5}">
                      <a16:colId xmlns:a16="http://schemas.microsoft.com/office/drawing/2014/main" val="2557892266"/>
                    </a:ext>
                  </a:extLst>
                </a:gridCol>
                <a:gridCol w="5033595">
                  <a:extLst>
                    <a:ext uri="{9D8B030D-6E8A-4147-A177-3AD203B41FA5}">
                      <a16:colId xmlns:a16="http://schemas.microsoft.com/office/drawing/2014/main" val="3119956751"/>
                    </a:ext>
                  </a:extLst>
                </a:gridCol>
              </a:tblGrid>
              <a:tr h="1037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8243"/>
                  </a:ext>
                </a:extLst>
              </a:tr>
              <a:tr h="896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67832"/>
                  </a:ext>
                </a:extLst>
              </a:tr>
              <a:tr h="10466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81200"/>
                  </a:ext>
                </a:extLst>
              </a:tr>
              <a:tr h="11994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3136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07807" y="2299903"/>
            <a:ext cx="5037555" cy="5874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sz="2400" b="1" dirty="0" smtClean="0"/>
              <a:t>Изтрива</a:t>
            </a:r>
            <a:r>
              <a:rPr lang="ru-RU" sz="2400" dirty="0" smtClean="0"/>
              <a:t> всички следи от молива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807" y="3101966"/>
            <a:ext cx="5037555" cy="14369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 smtClean="0"/>
              <a:t>Пътят, който спрайтът изминава, </a:t>
            </a:r>
            <a:r>
              <a:rPr lang="bg-BG" sz="2400" b="1" dirty="0" smtClean="0"/>
              <a:t>ще се изчертава</a:t>
            </a:r>
            <a:r>
              <a:rPr lang="bg-BG" sz="2400" dirty="0" smtClean="0"/>
              <a:t> на сцената</a:t>
            </a:r>
            <a:endParaRPr lang="en-US" sz="2400" b="1" dirty="0"/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00478" y="4026251"/>
            <a:ext cx="5037555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Спира изчертаването </a:t>
            </a:r>
            <a:r>
              <a:rPr lang="bg-BG" sz="2400" dirty="0" smtClean="0"/>
              <a:t>на пътя на героя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00478" y="5137663"/>
            <a:ext cx="5037554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Задава се цвят </a:t>
            </a:r>
            <a:r>
              <a:rPr lang="bg-BG" sz="2400" dirty="0" smtClean="0"/>
              <a:t>на изчертаването на пътя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41" y="2254124"/>
            <a:ext cx="2024344" cy="7902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97" y="3257049"/>
            <a:ext cx="1720009" cy="707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99" y="4210845"/>
            <a:ext cx="1810003" cy="800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787" y="5257641"/>
            <a:ext cx="359142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Чертаене на фигури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470678"/>
              </p:ext>
            </p:extLst>
          </p:nvPr>
        </p:nvGraphicFramePr>
        <p:xfrm>
          <a:off x="190405" y="1902460"/>
          <a:ext cx="11804832" cy="3583940"/>
        </p:xfrm>
        <a:graphic>
          <a:graphicData uri="http://schemas.openxmlformats.org/drawingml/2006/table">
            <a:tbl>
              <a:tblPr firstRow="1" bandRow="1">
                <a:solidFill>
                  <a:schemeClr val="accent6"/>
                </a:solidFill>
                <a:tableStyleId>{7E9639D4-E3E2-4D34-9284-5A2195B3D0D7}</a:tableStyleId>
              </a:tblPr>
              <a:tblGrid>
                <a:gridCol w="4114895">
                  <a:extLst>
                    <a:ext uri="{9D8B030D-6E8A-4147-A177-3AD203B41FA5}">
                      <a16:colId xmlns:a16="http://schemas.microsoft.com/office/drawing/2014/main" val="2137215898"/>
                    </a:ext>
                  </a:extLst>
                </a:gridCol>
                <a:gridCol w="7689937">
                  <a:extLst>
                    <a:ext uri="{9D8B030D-6E8A-4147-A177-3AD203B41FA5}">
                      <a16:colId xmlns:a16="http://schemas.microsoft.com/office/drawing/2014/main" val="8337103"/>
                    </a:ext>
                  </a:extLst>
                </a:gridCol>
              </a:tblGrid>
              <a:tr h="815708">
                <a:tc>
                  <a:txBody>
                    <a:bodyPr/>
                    <a:lstStyle/>
                    <a:p>
                      <a:pPr algn="ctr"/>
                      <a:r>
                        <a:rPr lang="bg-BG" dirty="0" smtClean="0">
                          <a:solidFill>
                            <a:schemeClr val="bg2"/>
                          </a:solidFill>
                        </a:rPr>
                        <a:t>Фигура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 smtClean="0">
                          <a:solidFill>
                            <a:schemeClr val="bg2"/>
                          </a:solidFill>
                        </a:rPr>
                        <a:t>Ъгъл</a:t>
                      </a:r>
                      <a:r>
                        <a:rPr lang="bg-BG" baseline="0" dirty="0" smtClean="0">
                          <a:solidFill>
                            <a:schemeClr val="bg2"/>
                          </a:solidFill>
                        </a:rPr>
                        <a:t>, на който трябва да се завърти героят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485666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 smtClean="0"/>
                        <a:t>Триъгълник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120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(3</a:t>
                      </a:r>
                      <a:r>
                        <a:rPr lang="en-US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пъти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931480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 smtClean="0"/>
                        <a:t>Квадрат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90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bg-BG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(4 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043043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 smtClean="0"/>
                        <a:t>Петоъгълник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72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bg-BG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(5 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47126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en-US" dirty="0" smtClean="0"/>
                        <a:t>n-</a:t>
                      </a:r>
                      <a:r>
                        <a:rPr lang="bg-BG" dirty="0" smtClean="0"/>
                        <a:t>ъгълник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360/</a:t>
                      </a:r>
                      <a:r>
                        <a:rPr lang="en-US" dirty="0" smtClean="0"/>
                        <a:t>n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(n</a:t>
                      </a:r>
                      <a:r>
                        <a:rPr lang="en-US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26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69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Чертаене на </a:t>
            </a:r>
            <a:r>
              <a:rPr lang="bg-BG" dirty="0" smtClean="0"/>
              <a:t>фигури - квадрат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32" y="1557570"/>
            <a:ext cx="2256257" cy="476703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13028" y="1457326"/>
            <a:ext cx="3990975" cy="967020"/>
          </a:xfrm>
          <a:prstGeom prst="wedgeRoundRectCallout">
            <a:avLst>
              <a:gd name="adj1" fmla="val -73339"/>
              <a:gd name="adj2" fmla="val 207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координати на спрайта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56277" y="1676400"/>
            <a:ext cx="3990975" cy="1085850"/>
          </a:xfrm>
          <a:prstGeom prst="wedgeRoundRectCallout">
            <a:avLst>
              <a:gd name="adj1" fmla="val 69144"/>
              <a:gd name="adj2" fmla="val 319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Зачистваме излишните елементи 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13028" y="2678291"/>
            <a:ext cx="4160823" cy="640440"/>
          </a:xfrm>
          <a:prstGeom prst="wedgeRoundRectCallout">
            <a:avLst>
              <a:gd name="adj1" fmla="val -81176"/>
              <a:gd name="adj2" fmla="val -154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Активираме чертаенето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4267200" y="3214856"/>
            <a:ext cx="828628" cy="2519194"/>
          </a:xfrm>
          <a:prstGeom prst="leftBrace">
            <a:avLst>
              <a:gd name="adj1" fmla="val 8333"/>
              <a:gd name="adj2" fmla="val 4621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78" y="3333686"/>
            <a:ext cx="2980974" cy="20577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5095828" y="3157431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95827" y="3821746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095826" y="4486062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095827" y="5156273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7513028" y="3705225"/>
            <a:ext cx="4402747" cy="2691971"/>
          </a:xfrm>
          <a:prstGeom prst="wedgeRoundRectCallout">
            <a:avLst>
              <a:gd name="adj1" fmla="val -63885"/>
              <a:gd name="adj2" fmla="val -538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Забелязваме, че два блока се повтарят няколко пъти. В такъв случай е по-добре да използваме блок за повторения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30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Чертаене на фигури - квадрат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12" y="1968442"/>
            <a:ext cx="4681538" cy="36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Променливи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Съхраняване на стойности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6888915" y="239944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09" y="2279856"/>
            <a:ext cx="2862181" cy="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763473" cy="5201066"/>
          </a:xfrm>
        </p:spPr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Променлива</a:t>
            </a:r>
            <a:r>
              <a:rPr lang="ru-RU" dirty="0" smtClean="0"/>
              <a:t> - </a:t>
            </a:r>
            <a:r>
              <a:rPr lang="ru-RU" b="1" dirty="0" smtClean="0"/>
              <a:t>стойност</a:t>
            </a:r>
            <a:r>
              <a:rPr lang="ru-RU" dirty="0"/>
              <a:t>, записана в </a:t>
            </a:r>
            <a:r>
              <a:rPr lang="ru-RU" dirty="0" smtClean="0"/>
              <a:t>паметта на </a:t>
            </a:r>
            <a:r>
              <a:rPr lang="en-US" dirty="0" smtClean="0"/>
              <a:t>Scratch</a:t>
            </a:r>
          </a:p>
          <a:p>
            <a:pPr lvl="1"/>
            <a:r>
              <a:rPr lang="bg-BG" dirty="0" smtClean="0"/>
              <a:t>Може да променя </a:t>
            </a:r>
            <a:r>
              <a:rPr lang="bg-BG" b="1" dirty="0" smtClean="0"/>
              <a:t>стойността си</a:t>
            </a:r>
            <a:endParaRPr lang="ru-RU" b="1" dirty="0" smtClean="0"/>
          </a:p>
          <a:p>
            <a:pPr lvl="1"/>
            <a:r>
              <a:rPr lang="ru-RU" dirty="0" smtClean="0"/>
              <a:t>Променливите </a:t>
            </a:r>
            <a:r>
              <a:rPr lang="ru-RU" dirty="0"/>
              <a:t>могат да съдържат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</a:t>
            </a:r>
            <a:r>
              <a:rPr lang="ru-RU" b="1" dirty="0" smtClean="0"/>
              <a:t>момент</a:t>
            </a:r>
            <a:endParaRPr lang="en-US" b="1" dirty="0" smtClean="0"/>
          </a:p>
          <a:p>
            <a:pPr lvl="1"/>
            <a:r>
              <a:rPr lang="bg-BG" dirty="0" smtClean="0"/>
              <a:t>Стойностите на </a:t>
            </a:r>
            <a:r>
              <a:rPr lang="bg-BG" b="1" dirty="0" smtClean="0"/>
              <a:t>променливите</a:t>
            </a:r>
            <a:r>
              <a:rPr lang="bg-BG" dirty="0" smtClean="0"/>
              <a:t> </a:t>
            </a:r>
            <a:r>
              <a:rPr lang="ru-RU" dirty="0" smtClean="0"/>
              <a:t>могат </a:t>
            </a:r>
            <a:r>
              <a:rPr lang="ru-RU" dirty="0"/>
              <a:t>да бъдат </a:t>
            </a:r>
            <a:r>
              <a:rPr lang="ru-RU" b="1" dirty="0" smtClean="0"/>
              <a:t>числа</a:t>
            </a:r>
            <a:r>
              <a:rPr lang="ru-RU" dirty="0" smtClean="0"/>
              <a:t> или </a:t>
            </a:r>
            <a:r>
              <a:rPr lang="ru-RU" b="1" dirty="0" smtClean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40" y="5216486"/>
            <a:ext cx="2862181" cy="83833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3578468" y="4404945"/>
            <a:ext cx="3921369" cy="598819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194431" y="5003764"/>
            <a:ext cx="3015761" cy="886671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42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4" y="1097404"/>
            <a:ext cx="12202804" cy="578860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754316" y="1951893"/>
            <a:ext cx="4088422" cy="2039815"/>
          </a:xfrm>
          <a:prstGeom prst="wedgeRoundRectCallout">
            <a:avLst>
              <a:gd name="adj1" fmla="val -92730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„Променливи“ и натискаме „Създаване на Променлива“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27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792"/>
            <a:ext cx="12192000" cy="578259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36331" y="1626577"/>
            <a:ext cx="3068515" cy="1222131"/>
          </a:xfrm>
          <a:prstGeom prst="wedgeRoundRectCallout">
            <a:avLst>
              <a:gd name="adj1" fmla="val 84038"/>
              <a:gd name="adj2" fmla="val 718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73797" y="3484661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923805" y="1875408"/>
            <a:ext cx="4176444" cy="2353691"/>
          </a:xfrm>
          <a:prstGeom prst="wedgeRoundRectCallout">
            <a:avLst>
              <a:gd name="adj1" fmla="val -58095"/>
              <a:gd name="adj2" fmla="val 258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всички спайтове или само за избрания спрайт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49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384"/>
            <a:ext cx="12191999" cy="577361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400800" y="1521070"/>
            <a:ext cx="4422530" cy="1521070"/>
          </a:xfrm>
          <a:prstGeom prst="wedgeRoundRectCallout">
            <a:avLst>
              <a:gd name="adj1" fmla="val -61390"/>
              <a:gd name="adj2" fmla="val 1029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се създаде променлива трябва да ѝ присвоим стойност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2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Използване на променлива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Създаване на мини-игра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444920" y="2488221"/>
            <a:ext cx="1146936" cy="395655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56" y="1895930"/>
            <a:ext cx="2972001" cy="15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9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766542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Какво е</a:t>
            </a:r>
            <a:r>
              <a:rPr lang="bg-BG" sz="3400" dirty="0" smtClean="0">
                <a:solidFill>
                  <a:schemeClr val="bg1"/>
                </a:solidFill>
              </a:rPr>
              <a:t> </a:t>
            </a:r>
            <a:r>
              <a:rPr lang="bg-BG" sz="3400" b="1" dirty="0" smtClean="0">
                <a:solidFill>
                  <a:schemeClr val="bg1"/>
                </a:solidFill>
              </a:rPr>
              <a:t>разширение</a:t>
            </a:r>
            <a:r>
              <a:rPr lang="bg-BG" sz="3400" b="1" dirty="0" smtClean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Добавяне</a:t>
            </a:r>
            <a:r>
              <a:rPr lang="bg-BG" sz="3400" b="1" dirty="0" smtClean="0"/>
              <a:t> </a:t>
            </a:r>
            <a:r>
              <a:rPr lang="bg-BG" sz="3400" dirty="0" smtClean="0"/>
              <a:t>на</a:t>
            </a:r>
            <a:r>
              <a:rPr lang="bg-BG" sz="3400" b="1" dirty="0" smtClean="0"/>
              <a:t> </a:t>
            </a:r>
            <a:r>
              <a:rPr lang="bg-BG" sz="3400" dirty="0" smtClean="0"/>
              <a:t>разширение</a:t>
            </a:r>
            <a:endParaRPr lang="bg-BG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>
                <a:solidFill>
                  <a:schemeClr val="bg1"/>
                </a:solidFill>
              </a:rPr>
              <a:t>͏͏͏</a:t>
            </a:r>
            <a:r>
              <a:rPr lang="bg-BG" sz="3400" b="1" dirty="0" smtClean="0">
                <a:solidFill>
                  <a:schemeClr val="bg1"/>
                </a:solidFill>
              </a:rPr>
              <a:t>Чертаене</a:t>
            </a:r>
            <a:r>
              <a:rPr lang="bg-BG" sz="3400" dirty="0" smtClean="0"/>
              <a:t> на фигури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͏</a:t>
            </a:r>
            <a:r>
              <a:rPr lang="bg-BG" sz="3400" b="1" dirty="0" smtClean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Използване на </a:t>
            </a:r>
            <a:r>
              <a:rPr lang="bg-BG" sz="3400" b="1" dirty="0" smtClean="0"/>
              <a:t>променливи</a:t>
            </a:r>
            <a:endParaRPr lang="en-US" sz="3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Крадецът на ябълки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75591"/>
            <a:ext cx="12192001" cy="578094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143500" y="1103938"/>
            <a:ext cx="4853354" cy="1740506"/>
          </a:xfrm>
          <a:prstGeom prst="wedgeRoundRectCallout">
            <a:avLst>
              <a:gd name="adj1" fmla="val -36050"/>
              <a:gd name="adj2" fmla="val 66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променлива на ябълката,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като ѝ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присвояваме първоначална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90402" y="1075591"/>
            <a:ext cx="4062046" cy="1300890"/>
          </a:xfrm>
          <a:prstGeom prst="wedgeRoundRectCallout">
            <a:avLst>
              <a:gd name="adj1" fmla="val 40855"/>
              <a:gd name="adj2" fmla="val 1490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това я поставяме 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823726" y="3092465"/>
            <a:ext cx="4720574" cy="704193"/>
          </a:xfrm>
          <a:prstGeom prst="wedgeRoundRectCallout">
            <a:avLst>
              <a:gd name="adj1" fmla="val -86680"/>
              <a:gd name="adj2" fmla="val 89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90402" y="3086100"/>
            <a:ext cx="3256183" cy="1890346"/>
          </a:xfrm>
          <a:prstGeom prst="wedgeRoundRectCallout">
            <a:avLst>
              <a:gd name="adj1" fmla="val 64763"/>
              <a:gd name="adj2" fmla="val 19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котката допира ябълката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708531" y="4181922"/>
            <a:ext cx="5299967" cy="2307456"/>
          </a:xfrm>
          <a:prstGeom prst="wedgeRoundRectCallout">
            <a:avLst>
              <a:gd name="adj1" fmla="val -55610"/>
              <a:gd name="adj2" fmla="val -20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условието е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изпълнено,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изпълнява кодът вътре (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издава се звук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 броя на изядените ябълки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слагаме нова позицията на ябълката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79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Крадецът на ябълки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830"/>
            <a:ext cx="12192000" cy="578923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-7687"/>
              <a:gd name="adj2" fmla="val 90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196120"/>
            <a:ext cx="4202724" cy="1854811"/>
          </a:xfrm>
          <a:prstGeom prst="wedgeRoundRectCallout">
            <a:avLst>
              <a:gd name="adj1" fmla="val -30749"/>
              <a:gd name="adj2" fmla="val 62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65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Крадецът на ябълки -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Scratch - Imagine, Program, Share - Google Chrome 2023-08-14 15-09-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2156"/>
            <a:ext cx="1219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305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Разширение</a:t>
            </a:r>
            <a:r>
              <a:rPr lang="bg-BG" sz="2900" b="1" dirty="0" smtClean="0">
                <a:solidFill>
                  <a:schemeClr val="bg2"/>
                </a:solidFill>
              </a:rPr>
              <a:t> –</a:t>
            </a:r>
            <a:r>
              <a:rPr lang="en-US" sz="2900" dirty="0" smtClean="0">
                <a:solidFill>
                  <a:schemeClr val="bg2"/>
                </a:solidFill>
              </a:rPr>
              <a:t> </a:t>
            </a:r>
            <a:r>
              <a:rPr lang="bg-BG" sz="2900" dirty="0" smtClean="0">
                <a:solidFill>
                  <a:schemeClr val="bg2"/>
                </a:solidFill>
              </a:rPr>
              <a:t>разширява </a:t>
            </a:r>
            <a:r>
              <a:rPr lang="bg-BG" sz="2900" b="1" dirty="0" smtClean="0">
                <a:solidFill>
                  <a:schemeClr val="bg2"/>
                </a:solidFill>
              </a:rPr>
              <a:t>функционалността</a:t>
            </a:r>
            <a:endParaRPr lang="bg-BG" sz="2900" b="1" dirty="0">
              <a:solidFill>
                <a:schemeClr val="bg2"/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 </a:t>
            </a:r>
            <a:r>
              <a:rPr lang="bg-BG" sz="2900" b="1" dirty="0" smtClean="0">
                <a:solidFill>
                  <a:schemeClr val="bg2"/>
                </a:solidFill>
              </a:rPr>
              <a:t>–</a:t>
            </a:r>
            <a:r>
              <a:rPr lang="bg-BG" sz="2900" dirty="0" smtClean="0">
                <a:solidFill>
                  <a:schemeClr val="bg2"/>
                </a:solidFill>
              </a:rPr>
              <a:t> разширение за </a:t>
            </a:r>
            <a:r>
              <a:rPr lang="bg-BG" sz="2900" b="1" dirty="0" smtClean="0">
                <a:solidFill>
                  <a:schemeClr val="bg2"/>
                </a:solidFill>
              </a:rPr>
              <a:t>чертаене върху сцената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2"/>
                </a:solidFill>
              </a:rPr>
              <a:t>Чертаене</a:t>
            </a:r>
            <a:r>
              <a:rPr lang="bg-BG" sz="2900" dirty="0" smtClean="0">
                <a:solidFill>
                  <a:schemeClr val="bg2"/>
                </a:solidFill>
              </a:rPr>
              <a:t> на фигури</a:t>
            </a:r>
            <a:endParaRPr lang="bg-BG" sz="29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Променлива </a:t>
            </a:r>
            <a:r>
              <a:rPr lang="bg-BG" sz="2900" b="1" dirty="0" smtClean="0">
                <a:solidFill>
                  <a:schemeClr val="bg2"/>
                </a:solidFill>
              </a:rPr>
              <a:t>– </a:t>
            </a:r>
            <a:r>
              <a:rPr lang="bg-BG" sz="2900" dirty="0" smtClean="0">
                <a:solidFill>
                  <a:schemeClr val="bg2"/>
                </a:solidFill>
              </a:rPr>
              <a:t>стойност </a:t>
            </a:r>
            <a:r>
              <a:rPr lang="bg-BG" sz="2900" b="1" dirty="0" smtClean="0">
                <a:solidFill>
                  <a:schemeClr val="bg2"/>
                </a:solidFill>
              </a:rPr>
              <a:t>записана</a:t>
            </a:r>
            <a:r>
              <a:rPr lang="bg-BG" sz="2900" dirty="0" smtClean="0">
                <a:solidFill>
                  <a:schemeClr val="bg2"/>
                </a:solidFill>
              </a:rPr>
              <a:t> в паметта</a:t>
            </a:r>
            <a:r>
              <a:rPr lang="en-US" sz="2900" dirty="0" smtClean="0">
                <a:solidFill>
                  <a:schemeClr val="bg2"/>
                </a:solidFill>
              </a:rPr>
              <a:t> </a:t>
            </a:r>
            <a:r>
              <a:rPr lang="bg-BG" sz="2900" dirty="0" smtClean="0">
                <a:solidFill>
                  <a:schemeClr val="bg2"/>
                </a:solidFill>
              </a:rPr>
              <a:t>на </a:t>
            </a:r>
            <a:r>
              <a:rPr lang="en-US" sz="2900" b="1" dirty="0" smtClean="0">
                <a:solidFill>
                  <a:schemeClr val="bg2"/>
                </a:solidFill>
              </a:rPr>
              <a:t>Scratch</a:t>
            </a:r>
            <a:endParaRPr lang="en-US" sz="2900" b="1" dirty="0">
              <a:solidFill>
                <a:schemeClr val="bg2"/>
              </a:solidFill>
            </a:endParaRPr>
          </a:p>
          <a:p>
            <a:pPr marL="456915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2"/>
                </a:solidFill>
              </a:rPr>
              <a:t>Създаване </a:t>
            </a:r>
            <a:r>
              <a:rPr lang="bg-BG" sz="2900" dirty="0" smtClean="0">
                <a:solidFill>
                  <a:schemeClr val="bg2"/>
                </a:solidFill>
              </a:rPr>
              <a:t>на променлива</a:t>
            </a:r>
            <a:endParaRPr lang="bg-BG" sz="29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5" y="4864099"/>
            <a:ext cx="10961783" cy="768084"/>
          </a:xfrm>
        </p:spPr>
        <p:txBody>
          <a:bodyPr/>
          <a:lstStyle/>
          <a:p>
            <a:r>
              <a:rPr lang="bg-BG" sz="5400" dirty="0" smtClean="0"/>
              <a:t>Какво е разширение?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 smtClean="0"/>
              <a:t>Добавяне на функционалност</a:t>
            </a:r>
            <a:endParaRPr lang="bg-BG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68" y="1443861"/>
            <a:ext cx="2939859" cy="22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275570"/>
            <a:ext cx="9929724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ru-RU" sz="3200" b="1" dirty="0" smtClean="0">
                <a:solidFill>
                  <a:schemeClr val="bg1"/>
                </a:solidFill>
              </a:rPr>
              <a:t>Разширение</a:t>
            </a:r>
            <a:r>
              <a:rPr lang="ru-RU" sz="3200" dirty="0" smtClean="0"/>
              <a:t> </a:t>
            </a:r>
            <a:r>
              <a:rPr lang="en-US" sz="3200" dirty="0" smtClean="0"/>
              <a:t>-</a:t>
            </a:r>
            <a:r>
              <a:rPr lang="ru-RU" sz="3200" dirty="0" smtClean="0"/>
              <a:t> </a:t>
            </a:r>
            <a:r>
              <a:rPr lang="ru-RU" sz="3200" dirty="0"/>
              <a:t>категория блокове, които могат да се </a:t>
            </a:r>
            <a:r>
              <a:rPr lang="ru-RU" sz="3200" b="1" dirty="0"/>
              <a:t>добавят</a:t>
            </a:r>
            <a:r>
              <a:rPr lang="ru-RU" sz="3200" dirty="0"/>
              <a:t> в </a:t>
            </a:r>
            <a:r>
              <a:rPr lang="bg-BG" sz="3200" b="1" dirty="0" smtClean="0"/>
              <a:t>блоковото поле</a:t>
            </a:r>
            <a:endParaRPr lang="en-US" sz="3200" b="1" dirty="0"/>
          </a:p>
          <a:p>
            <a:pPr lvl="1">
              <a:buClr>
                <a:schemeClr val="tx1"/>
              </a:buClr>
            </a:pPr>
            <a:r>
              <a:rPr lang="bg-BG" sz="3000" dirty="0" smtClean="0"/>
              <a:t>Р</a:t>
            </a:r>
            <a:r>
              <a:rPr lang="ru-RU" sz="3000" dirty="0" smtClean="0"/>
              <a:t>азширяват </a:t>
            </a:r>
            <a:r>
              <a:rPr lang="ru-RU" sz="3000" dirty="0"/>
              <a:t>обхвата </a:t>
            </a:r>
            <a:r>
              <a:rPr lang="ru-RU" sz="3000" dirty="0" smtClean="0"/>
              <a:t>на </a:t>
            </a:r>
            <a:r>
              <a:rPr lang="ru-RU" sz="3000" b="1" dirty="0"/>
              <a:t>Scratch</a:t>
            </a:r>
            <a:r>
              <a:rPr lang="ru-RU" sz="3000" dirty="0" smtClean="0"/>
              <a:t> редактора</a:t>
            </a:r>
          </a:p>
          <a:p>
            <a:pPr lvl="1">
              <a:buClr>
                <a:schemeClr val="tx1"/>
              </a:buClr>
            </a:pPr>
            <a:r>
              <a:rPr lang="bg-BG" sz="3000" dirty="0" smtClean="0"/>
              <a:t>Дава възможност </a:t>
            </a:r>
            <a:r>
              <a:rPr lang="bg-BG" sz="3000" dirty="0"/>
              <a:t>за свързване на </a:t>
            </a:r>
            <a:r>
              <a:rPr lang="en-US" sz="3000" b="1" dirty="0" smtClean="0"/>
              <a:t>Scratch</a:t>
            </a:r>
            <a:r>
              <a:rPr lang="en-US" sz="3000" dirty="0" smtClean="0"/>
              <a:t> </a:t>
            </a:r>
            <a:r>
              <a:rPr lang="bg-BG" sz="3000" b="1" dirty="0"/>
              <a:t>проекти</a:t>
            </a:r>
            <a:r>
              <a:rPr lang="bg-BG" sz="3000" dirty="0"/>
              <a:t> с </a:t>
            </a:r>
            <a:r>
              <a:rPr lang="bg-BG" sz="3000" b="1" dirty="0"/>
              <a:t>външен </a:t>
            </a:r>
            <a:r>
              <a:rPr lang="bg-BG" sz="3000" b="1" dirty="0" smtClean="0"/>
              <a:t>хардуер </a:t>
            </a:r>
            <a:r>
              <a:rPr lang="bg-BG" sz="3000" dirty="0" smtClean="0"/>
              <a:t>или</a:t>
            </a:r>
            <a:r>
              <a:rPr lang="en-US" sz="3000" dirty="0" smtClean="0"/>
              <a:t> </a:t>
            </a:r>
            <a:r>
              <a:rPr lang="bg-BG" sz="3000" b="1" dirty="0"/>
              <a:t>източници на </a:t>
            </a:r>
            <a:r>
              <a:rPr lang="bg-BG" sz="3000" b="1" dirty="0" smtClean="0"/>
              <a:t>информация</a:t>
            </a:r>
          </a:p>
          <a:p>
            <a:pPr lvl="1">
              <a:buClr>
                <a:schemeClr val="tx1"/>
              </a:buClr>
            </a:pPr>
            <a:r>
              <a:rPr lang="bg-BG" sz="3000" dirty="0" smtClean="0"/>
              <a:t>Добавя </a:t>
            </a:r>
            <a:r>
              <a:rPr lang="bg-BG" sz="3000" dirty="0"/>
              <a:t>блокове, позволяващи </a:t>
            </a:r>
            <a:r>
              <a:rPr lang="bg-BG" sz="3000" b="1" dirty="0"/>
              <a:t>по-разширена </a:t>
            </a:r>
            <a:r>
              <a:rPr lang="bg-BG" sz="3000" b="1" dirty="0" smtClean="0"/>
              <a:t>функционалност</a:t>
            </a:r>
            <a:endParaRPr lang="bg-BG" sz="30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</a:t>
            </a:r>
            <a:r>
              <a:rPr lang="bg-BG" sz="4000" dirty="0" smtClean="0"/>
              <a:t>Разширение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9906"/>
            <a:ext cx="10961783" cy="768084"/>
          </a:xfrm>
        </p:spPr>
        <p:txBody>
          <a:bodyPr/>
          <a:lstStyle/>
          <a:p>
            <a:r>
              <a:rPr lang="bg-BG" sz="5400" dirty="0" smtClean="0"/>
              <a:t>Добавяне на разширения</a:t>
            </a:r>
            <a:endParaRPr lang="bg-BG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15" y="1863968"/>
            <a:ext cx="1777768" cy="153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Добавяне на разширения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1535050"/>
            <a:ext cx="9249508" cy="4624754"/>
          </a:xfrm>
          <a:prstGeom prst="rect">
            <a:avLst/>
          </a:prstGeom>
          <a:ln>
            <a:solidFill>
              <a:srgbClr val="D1D5DD"/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3217985" y="4167553"/>
            <a:ext cx="4510454" cy="1116623"/>
          </a:xfrm>
          <a:prstGeom prst="wedgeRoundRectCallout">
            <a:avLst>
              <a:gd name="adj1" fmla="val -82626"/>
              <a:gd name="adj2" fmla="val 1081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за </a:t>
            </a: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добавяне на разширения</a:t>
            </a:r>
            <a:endParaRPr lang="en-US" sz="29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Добавяне на разширения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418"/>
            <a:ext cx="12192000" cy="578558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113334" y="3477236"/>
            <a:ext cx="3965331" cy="975946"/>
          </a:xfrm>
          <a:prstGeom prst="wedgeRoundRectCallout">
            <a:avLst>
              <a:gd name="adj1" fmla="val -105755"/>
              <a:gd name="adj2" fmla="val -582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желаното от нас разширение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97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разширения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12" y="1367994"/>
            <a:ext cx="10053161" cy="50292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956538" y="2479430"/>
            <a:ext cx="4273062" cy="1468315"/>
          </a:xfrm>
          <a:prstGeom prst="wedgeRoundRectCallout">
            <a:avLst>
              <a:gd name="adj1" fmla="val -108076"/>
              <a:gd name="adj2" fmla="val 636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Разширението автоматично се добавя в блоковото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21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Чертаене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Основни елементи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0" y="1968500"/>
            <a:ext cx="2304435" cy="1428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009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7298</TotalTime>
  <Words>623</Words>
  <Application>Microsoft Office PowerPoint</Application>
  <PresentationFormat>Widescreen</PresentationFormat>
  <Paragraphs>129</Paragraphs>
  <Slides>25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Изчертаване на фигури</vt:lpstr>
      <vt:lpstr>Съдържание</vt:lpstr>
      <vt:lpstr>PowerPoint Presentation</vt:lpstr>
      <vt:lpstr> Разширение</vt:lpstr>
      <vt:lpstr>PowerPoint Presentation</vt:lpstr>
      <vt:lpstr>Добавяне на разширения</vt:lpstr>
      <vt:lpstr>Добавяне на разширения</vt:lpstr>
      <vt:lpstr>Добавяне на разширения</vt:lpstr>
      <vt:lpstr>PowerPoint Presentation</vt:lpstr>
      <vt:lpstr>Чертаене на фигури</vt:lpstr>
      <vt:lpstr>Чертаене на фигури</vt:lpstr>
      <vt:lpstr>Чертаене на фигури - квадрат</vt:lpstr>
      <vt:lpstr>Чертаене на фигури - квадрат</vt:lpstr>
      <vt:lpstr>PowerPoint Presentation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PowerPoint Presentation</vt:lpstr>
      <vt:lpstr>Крадецът на ябълки</vt:lpstr>
      <vt:lpstr>Крадецът на ябълки</vt:lpstr>
      <vt:lpstr>Крадецът на ябълки - видео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1025</cp:revision>
  <dcterms:created xsi:type="dcterms:W3CDTF">2018-05-23T13:08:44Z</dcterms:created>
  <dcterms:modified xsi:type="dcterms:W3CDTF">2023-08-14T12:54:46Z</dcterms:modified>
  <cp:category>computer programming, programming</cp:category>
</cp:coreProperties>
</file>